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67" r:id="rId13"/>
    <p:sldId id="269" r:id="rId14"/>
    <p:sldId id="275" r:id="rId15"/>
    <p:sldId id="273" r:id="rId16"/>
    <p:sldId id="274" r:id="rId17"/>
    <p:sldId id="276" r:id="rId18"/>
    <p:sldId id="270" r:id="rId19"/>
    <p:sldId id="271" r:id="rId20"/>
    <p:sldId id="272" r:id="rId21"/>
    <p:sldId id="277" r:id="rId22"/>
    <p:sldId id="278" r:id="rId23"/>
    <p:sldId id="279" r:id="rId24"/>
    <p:sldId id="280" r:id="rId25"/>
    <p:sldId id="283" r:id="rId26"/>
    <p:sldId id="284" r:id="rId27"/>
    <p:sldId id="281" r:id="rId28"/>
    <p:sldId id="282" r:id="rId29"/>
    <p:sldId id="285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A1C3-FA84-4E35-B1B0-A8A6846A1321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7F20A-4E22-480B-99FA-CA30AA809D8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97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BD-B445-4ED1-B5EE-712C5F414B49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86F-81E8-4031-84CA-3D7B7F50F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62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BD-B445-4ED1-B5EE-712C5F414B49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86F-81E8-4031-84CA-3D7B7F50F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50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BD-B445-4ED1-B5EE-712C5F414B49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86F-81E8-4031-84CA-3D7B7F50F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47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BD-B445-4ED1-B5EE-712C5F414B49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86F-81E8-4031-84CA-3D7B7F50F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69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BD-B445-4ED1-B5EE-712C5F414B49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86F-81E8-4031-84CA-3D7B7F50F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40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BD-B445-4ED1-B5EE-712C5F414B49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86F-81E8-4031-84CA-3D7B7F50F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82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BD-B445-4ED1-B5EE-712C5F414B49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86F-81E8-4031-84CA-3D7B7F50F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23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BD-B445-4ED1-B5EE-712C5F414B49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86F-81E8-4031-84CA-3D7B7F50F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60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BD-B445-4ED1-B5EE-712C5F414B49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86F-81E8-4031-84CA-3D7B7F50F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319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BD-B445-4ED1-B5EE-712C5F414B49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86F-81E8-4031-84CA-3D7B7F50F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38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BD-B445-4ED1-B5EE-712C5F414B49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86F-81E8-4031-84CA-3D7B7F50F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25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727BD-B445-4ED1-B5EE-712C5F414B49}" type="datetimeFigureOut">
              <a:rPr lang="de-DE" smtClean="0"/>
              <a:t>26.09.2021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786F-81E8-4031-84CA-3D7B7F50F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2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latin typeface="Arial Black" panose="020B0A04020102020204" pitchFamily="34" charset="0"/>
              </a:rPr>
              <a:t>Seepark Kirchheim</a:t>
            </a:r>
            <a:br>
              <a:rPr lang="de-DE" b="1" dirty="0">
                <a:latin typeface="Arial Black" panose="020B0A04020102020204" pitchFamily="34" charset="0"/>
              </a:rPr>
            </a:br>
            <a:r>
              <a:rPr lang="de-DE" b="1" dirty="0">
                <a:latin typeface="Arial Black" panose="020B0A04020102020204" pitchFamily="34" charset="0"/>
              </a:rPr>
              <a:t>17.09.2021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4000" b="1" dirty="0"/>
              <a:t>Informationen für Ferienhauseigentümer</a:t>
            </a:r>
          </a:p>
        </p:txBody>
      </p:sp>
    </p:spTree>
    <p:extLst>
      <p:ext uri="{BB962C8B-B14F-4D97-AF65-F5344CB8AC3E}">
        <p14:creationId xmlns:p14="http://schemas.microsoft.com/office/powerpoint/2010/main" val="275971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6" y="328982"/>
            <a:ext cx="10793702" cy="63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74" y="598811"/>
            <a:ext cx="10689999" cy="58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1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28" y="0"/>
            <a:ext cx="8258990" cy="69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71" y="-46969"/>
            <a:ext cx="8925515" cy="70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3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2020 Verkauf der Anlage an Bhakti Ashram AG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Da der Verkäufer (Herr Engelhoven) den Käufer vertraglich verpflichtet hat, bis zu dem Kaufabschluss über die Erwerbsabsicht Stillschweigen zu bewahren, hat die Gemeinde Kirchheim erst vom Verkauf durch die Presse erfahren!!</a:t>
            </a:r>
          </a:p>
        </p:txBody>
      </p:sp>
    </p:spTree>
    <p:extLst>
      <p:ext uri="{BB962C8B-B14F-4D97-AF65-F5344CB8AC3E}">
        <p14:creationId xmlns:p14="http://schemas.microsoft.com/office/powerpoint/2010/main" val="336769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69126" y="355661"/>
            <a:ext cx="8189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§ 24 BauGB, Allgemeines Vorkaufsrecht </a:t>
            </a:r>
          </a:p>
        </p:txBody>
      </p:sp>
      <p:sp>
        <p:nvSpPr>
          <p:cNvPr id="4" name="Rechteck 3"/>
          <p:cNvSpPr/>
          <p:nvPr/>
        </p:nvSpPr>
        <p:spPr>
          <a:xfrm>
            <a:off x="698269" y="1036319"/>
            <a:ext cx="110143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(1)</a:t>
            </a:r>
            <a:r>
              <a:rPr lang="de-DE" sz="2400" b="1" dirty="0"/>
              <a:t> Der Gemeinde steht ein Vorkaufsrecht zu beim Kauf von Grundstücken</a:t>
            </a:r>
          </a:p>
          <a:p>
            <a:endParaRPr lang="de-DE" sz="2400" b="1" dirty="0"/>
          </a:p>
          <a:p>
            <a:pPr marL="457200" indent="-457200">
              <a:buAutoNum type="arabicPeriod"/>
            </a:pPr>
            <a:r>
              <a:rPr lang="de-DE" sz="2400" b="1" dirty="0"/>
              <a:t>im Geltungsbereich eines Bebauungsplans, soweit es sich um Flächen handelt, für die nach dem Bebauungsplan eine Nutzung </a:t>
            </a:r>
            <a:r>
              <a:rPr lang="de-DE" sz="2400" b="1" dirty="0">
                <a:solidFill>
                  <a:srgbClr val="FF0000"/>
                </a:solidFill>
              </a:rPr>
              <a:t>für öffentliche Zwecke oder für Flächen oder Maßnahmen zum Ausgleich im Sinne des § 1a Absatz 3 festgesetzt ist,</a:t>
            </a:r>
          </a:p>
          <a:p>
            <a:r>
              <a:rPr lang="de-DE" sz="2400" b="1" dirty="0"/>
              <a:t>2.    in einem </a:t>
            </a:r>
            <a:r>
              <a:rPr lang="de-DE" sz="2400" b="1" dirty="0">
                <a:solidFill>
                  <a:srgbClr val="FF0000"/>
                </a:solidFill>
              </a:rPr>
              <a:t>Umlegungsgebiet,</a:t>
            </a:r>
          </a:p>
          <a:p>
            <a:pPr marL="457200" indent="-457200">
              <a:buAutoNum type="arabicPeriod" startAt="3"/>
            </a:pPr>
            <a:r>
              <a:rPr lang="de-DE" sz="2400" b="1" dirty="0" smtClean="0"/>
              <a:t> in </a:t>
            </a:r>
            <a:r>
              <a:rPr lang="de-DE" sz="2400" b="1" dirty="0"/>
              <a:t>einem </a:t>
            </a:r>
            <a:r>
              <a:rPr lang="de-DE" sz="2400" b="1" dirty="0">
                <a:solidFill>
                  <a:srgbClr val="FF0000"/>
                </a:solidFill>
              </a:rPr>
              <a:t>förmlich festgelegten Sanierungsgebiet </a:t>
            </a:r>
            <a:r>
              <a:rPr lang="de-DE" sz="2400" b="1" dirty="0"/>
              <a:t>und städtebaulichen   </a:t>
            </a:r>
          </a:p>
          <a:p>
            <a:r>
              <a:rPr lang="de-DE" sz="2400" b="1" dirty="0"/>
              <a:t>       </a:t>
            </a:r>
            <a:r>
              <a:rPr lang="de-DE" sz="2400" b="1" dirty="0" smtClean="0"/>
              <a:t>Entwicklungsbereich</a:t>
            </a:r>
            <a:r>
              <a:rPr lang="de-DE" sz="2400" b="1" dirty="0"/>
              <a:t>, </a:t>
            </a:r>
          </a:p>
          <a:p>
            <a:r>
              <a:rPr lang="de-DE" sz="2400" b="1" dirty="0"/>
              <a:t>4.    </a:t>
            </a:r>
            <a:r>
              <a:rPr lang="de-DE" sz="2400" b="1" dirty="0" smtClean="0"/>
              <a:t>im </a:t>
            </a:r>
            <a:r>
              <a:rPr lang="de-DE" sz="2400" b="1" dirty="0"/>
              <a:t>Geltungsbereich einer Satzung zur </a:t>
            </a:r>
            <a:r>
              <a:rPr lang="de-DE" sz="2400" b="1" dirty="0">
                <a:solidFill>
                  <a:srgbClr val="FF0000"/>
                </a:solidFill>
              </a:rPr>
              <a:t>Sicherung von  </a:t>
            </a:r>
          </a:p>
          <a:p>
            <a:r>
              <a:rPr lang="de-DE" sz="2400" b="1" dirty="0">
                <a:solidFill>
                  <a:srgbClr val="FF0000"/>
                </a:solidFill>
              </a:rPr>
              <a:t>       </a:t>
            </a:r>
            <a:r>
              <a:rPr lang="de-DE" sz="2400" b="1" dirty="0" smtClean="0">
                <a:solidFill>
                  <a:srgbClr val="FF0000"/>
                </a:solidFill>
              </a:rPr>
              <a:t>Durchführungsmaßnahmen </a:t>
            </a:r>
            <a:r>
              <a:rPr lang="de-DE" sz="2400" b="1" dirty="0">
                <a:solidFill>
                  <a:srgbClr val="FF0000"/>
                </a:solidFill>
              </a:rPr>
              <a:t>des Stadtumbaus </a:t>
            </a:r>
            <a:r>
              <a:rPr lang="de-DE" sz="2400" b="1" dirty="0"/>
              <a:t>und einer Erhaltungssatzung,</a:t>
            </a:r>
          </a:p>
          <a:p>
            <a:pPr marL="457200" indent="-457200">
              <a:buAutoNum type="arabicPeriod" startAt="5"/>
            </a:pPr>
            <a:r>
              <a:rPr lang="de-DE" sz="2400" b="1" dirty="0" smtClean="0"/>
              <a:t> im </a:t>
            </a:r>
            <a:r>
              <a:rPr lang="de-DE" sz="2400" b="1" dirty="0"/>
              <a:t>Geltungsbereich eines Flächennutzungsplans, soweit es sich um  </a:t>
            </a:r>
          </a:p>
          <a:p>
            <a:r>
              <a:rPr lang="de-DE" sz="2400" b="1" dirty="0">
                <a:solidFill>
                  <a:srgbClr val="FF0000"/>
                </a:solidFill>
              </a:rPr>
              <a:t>        unbebaute Flächen im Außenbereich </a:t>
            </a:r>
            <a:r>
              <a:rPr lang="de-DE" sz="2400" b="1" dirty="0"/>
              <a:t>handelt, für die nach dem </a:t>
            </a:r>
          </a:p>
          <a:p>
            <a:r>
              <a:rPr lang="de-DE" sz="2400" b="1" dirty="0"/>
              <a:t>        Flächennutzungsplan eine Nutzung als Wohnbaufläche oder Wohngebiet     </a:t>
            </a:r>
          </a:p>
          <a:p>
            <a:r>
              <a:rPr lang="de-DE" sz="2400" b="1" dirty="0"/>
              <a:t>        dargestellt ist,</a:t>
            </a:r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12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20769" y="434186"/>
            <a:ext cx="7338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b="1" dirty="0">
                <a:solidFill>
                  <a:prstClr val="black"/>
                </a:solidFill>
              </a:rPr>
              <a:t>§ 24 BauGB, Allgemeines Vorkaufsrecht </a:t>
            </a:r>
          </a:p>
        </p:txBody>
      </p:sp>
      <p:sp>
        <p:nvSpPr>
          <p:cNvPr id="3" name="Rechteck 2"/>
          <p:cNvSpPr/>
          <p:nvPr/>
        </p:nvSpPr>
        <p:spPr>
          <a:xfrm>
            <a:off x="706582" y="1253835"/>
            <a:ext cx="87976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6"/>
            </a:pPr>
            <a:r>
              <a:rPr lang="de-DE" sz="2400" b="1" dirty="0"/>
              <a:t>in Gebieten, die nach §§ 30, 33 oder 34 Absatz 2 </a:t>
            </a:r>
            <a:r>
              <a:rPr lang="de-DE" sz="2400" b="1" dirty="0">
                <a:solidFill>
                  <a:srgbClr val="FF0000"/>
                </a:solidFill>
              </a:rPr>
              <a:t>vorwiegend mit Wohngebäuden </a:t>
            </a:r>
            <a:r>
              <a:rPr lang="de-DE" sz="2400" b="1" dirty="0"/>
              <a:t>bebaut werden können, soweit die Grundstücke unbebaut sind, sowie</a:t>
            </a:r>
          </a:p>
          <a:p>
            <a:endParaRPr lang="de-DE" dirty="0"/>
          </a:p>
          <a:p>
            <a:r>
              <a:rPr lang="de-DE" sz="2400" b="1" dirty="0"/>
              <a:t>7. in Gebieten, die zum Zweck des vorbeugenden   </a:t>
            </a:r>
          </a:p>
          <a:p>
            <a:r>
              <a:rPr lang="de-DE" sz="2400" b="1" dirty="0"/>
              <a:t>    </a:t>
            </a:r>
            <a:r>
              <a:rPr lang="de-DE" sz="2400" b="1" dirty="0">
                <a:solidFill>
                  <a:srgbClr val="FF0000"/>
                </a:solidFill>
              </a:rPr>
              <a:t>Hochwasserschutzes von Bebauung freizuhalten </a:t>
            </a:r>
            <a:r>
              <a:rPr lang="de-DE" sz="2400" b="1" dirty="0"/>
              <a:t>sind,  </a:t>
            </a:r>
          </a:p>
          <a:p>
            <a:r>
              <a:rPr lang="de-DE" sz="2400" b="1" dirty="0"/>
              <a:t>    insbesondere in Überschwemmungsgebieten.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116" y="4335087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Die Gemeinde Kirchheim hat durch den Hessischen Städte- und Gemeindebund prüfen lassen, ob in bestimmten Fällen (See, Uferrand usw.) ein Vorkaufsrecht vorliegt</a:t>
            </a:r>
            <a:r>
              <a:rPr lang="de-DE" sz="2400" b="1" i="1" dirty="0">
                <a:solidFill>
                  <a:srgbClr val="FF0000"/>
                </a:solidFill>
              </a:rPr>
              <a:t>. </a:t>
            </a:r>
            <a:r>
              <a:rPr lang="de-DE" sz="2400" b="1" i="1" u="sng" dirty="0">
                <a:solidFill>
                  <a:srgbClr val="FF0000"/>
                </a:solidFill>
              </a:rPr>
              <a:t>Es bestand in keinem Fall die Möglichkeit zur Ausübung eines Vorkaufsrechtes!</a:t>
            </a:r>
            <a:endParaRPr lang="de-DE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6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Mit der Bhakti Ashram AG konnte inzwischen ein sehr moderater Pachtvertrag für das Spielplatzgelände abgeschlossen werden. </a:t>
            </a:r>
          </a:p>
        </p:txBody>
      </p:sp>
      <p:cxnSp>
        <p:nvCxnSpPr>
          <p:cNvPr id="5" name="Gewinkelter Verbinder 4"/>
          <p:cNvCxnSpPr/>
          <p:nvPr/>
        </p:nvCxnSpPr>
        <p:spPr>
          <a:xfrm rot="10800000" flipV="1">
            <a:off x="1527463" y="2961409"/>
            <a:ext cx="41564" cy="2078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54" y="1916115"/>
            <a:ext cx="4488873" cy="47652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36" y="2114179"/>
            <a:ext cx="3954607" cy="451522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6218" y="2036618"/>
            <a:ext cx="1839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Laufzeit</a:t>
            </a:r>
          </a:p>
          <a:p>
            <a:r>
              <a:rPr lang="de-DE" sz="3200" b="1" dirty="0"/>
              <a:t>15,5 Jahre</a:t>
            </a:r>
          </a:p>
        </p:txBody>
      </p:sp>
    </p:spTree>
    <p:extLst>
      <p:ext uri="{BB962C8B-B14F-4D97-AF65-F5344CB8AC3E}">
        <p14:creationId xmlns:p14="http://schemas.microsoft.com/office/powerpoint/2010/main" val="195603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34" y="86574"/>
            <a:ext cx="8642295" cy="68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38" y="-1585380"/>
            <a:ext cx="6718097" cy="129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9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19" y="1063624"/>
            <a:ext cx="9071172" cy="56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16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124"/>
            <a:ext cx="12063105" cy="54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05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655" y="427471"/>
            <a:ext cx="10515600" cy="1325563"/>
          </a:xfrm>
        </p:spPr>
        <p:txBody>
          <a:bodyPr/>
          <a:lstStyle/>
          <a:p>
            <a:pPr algn="ctr"/>
            <a:r>
              <a:rPr lang="de-DE" b="1" dirty="0"/>
              <a:t>Wichtig für Dorf 1 bis Dorf 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13165" y="1106057"/>
            <a:ext cx="11045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r>
              <a:rPr lang="de-DE" sz="4000" b="1" dirty="0">
                <a:solidFill>
                  <a:srgbClr val="FF0000"/>
                </a:solidFill>
              </a:rPr>
              <a:t>-   </a:t>
            </a:r>
            <a:r>
              <a:rPr lang="de-DE" sz="4400" b="1" dirty="0" smtClean="0">
                <a:solidFill>
                  <a:srgbClr val="FF0000"/>
                </a:solidFill>
              </a:rPr>
              <a:t>Grundflächenzahl</a:t>
            </a:r>
            <a:r>
              <a:rPr lang="de-DE" sz="4400" b="1" dirty="0">
                <a:solidFill>
                  <a:srgbClr val="FF0000"/>
                </a:solidFill>
              </a:rPr>
              <a:t>: 0,2</a:t>
            </a:r>
          </a:p>
        </p:txBody>
      </p:sp>
      <p:sp>
        <p:nvSpPr>
          <p:cNvPr id="4" name="Rechteck 3"/>
          <p:cNvSpPr/>
          <p:nvPr/>
        </p:nvSpPr>
        <p:spPr>
          <a:xfrm>
            <a:off x="432955" y="2275609"/>
            <a:ext cx="10009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de-DE" sz="4400" b="1" dirty="0">
                <a:solidFill>
                  <a:srgbClr val="FF0000"/>
                </a:solidFill>
              </a:rPr>
              <a:t>h</a:t>
            </a:r>
            <a:r>
              <a:rPr lang="de-DE" sz="4400" b="1" dirty="0" smtClean="0">
                <a:solidFill>
                  <a:srgbClr val="FF0000"/>
                </a:solidFill>
              </a:rPr>
              <a:t>öchstzulässige </a:t>
            </a:r>
            <a:r>
              <a:rPr lang="de-DE" sz="4400" b="1" dirty="0">
                <a:solidFill>
                  <a:srgbClr val="FF0000"/>
                </a:solidFill>
              </a:rPr>
              <a:t>Grundfläche: 60qm</a:t>
            </a:r>
          </a:p>
        </p:txBody>
      </p:sp>
      <p:sp>
        <p:nvSpPr>
          <p:cNvPr id="5" name="Rechteck 4"/>
          <p:cNvSpPr/>
          <p:nvPr/>
        </p:nvSpPr>
        <p:spPr>
          <a:xfrm>
            <a:off x="432954" y="2967460"/>
            <a:ext cx="9760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de-DE" sz="4400" b="1" dirty="0">
                <a:solidFill>
                  <a:srgbClr val="FF0000"/>
                </a:solidFill>
              </a:rPr>
              <a:t>Mindestgröße Baugrundstück: 350qm</a:t>
            </a:r>
          </a:p>
        </p:txBody>
      </p:sp>
      <p:sp>
        <p:nvSpPr>
          <p:cNvPr id="6" name="Rechteck 5"/>
          <p:cNvSpPr/>
          <p:nvPr/>
        </p:nvSpPr>
        <p:spPr>
          <a:xfrm>
            <a:off x="432954" y="3736901"/>
            <a:ext cx="109139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de-DE" sz="4400" b="1" dirty="0">
                <a:solidFill>
                  <a:srgbClr val="FF0000"/>
                </a:solidFill>
              </a:rPr>
              <a:t>Dachneigung: 40° bis 50° (Dorf 4  7° bis 15°)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32954" y="4506342"/>
            <a:ext cx="10248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</a:rPr>
              <a:t>- </a:t>
            </a:r>
            <a:r>
              <a:rPr lang="de-DE" sz="4400" b="1" dirty="0" smtClean="0">
                <a:solidFill>
                  <a:srgbClr val="FF0000"/>
                </a:solidFill>
              </a:rPr>
              <a:t>  </a:t>
            </a:r>
            <a:r>
              <a:rPr lang="de-DE" sz="4400" b="1" dirty="0">
                <a:solidFill>
                  <a:srgbClr val="FF0000"/>
                </a:solidFill>
              </a:rPr>
              <a:t>Dachform: Sattel-Walm-Dach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5072" y="5198193"/>
            <a:ext cx="10401301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</a:rPr>
              <a:t>Garagen und sonstige Nebengebäude sind nicht </a:t>
            </a:r>
            <a:r>
              <a:rPr lang="de-DE" sz="4400" b="1" dirty="0" smtClean="0">
                <a:solidFill>
                  <a:srgbClr val="FF0000"/>
                </a:solidFill>
              </a:rPr>
              <a:t>zulässig.</a:t>
            </a:r>
            <a:endParaRPr lang="de-D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FF0000"/>
                </a:solidFill>
              </a:rPr>
              <a:t>Ziel der Gemeinde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0945" y="1690688"/>
            <a:ext cx="11575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Tx/>
              <a:buChar char="-"/>
            </a:pPr>
            <a:r>
              <a:rPr lang="de-DE" sz="6000" b="1" dirty="0">
                <a:solidFill>
                  <a:srgbClr val="FF0000"/>
                </a:solidFill>
              </a:rPr>
              <a:t>War</a:t>
            </a:r>
          </a:p>
        </p:txBody>
      </p:sp>
      <p:sp>
        <p:nvSpPr>
          <p:cNvPr id="4" name="Rechteck 3"/>
          <p:cNvSpPr/>
          <p:nvPr/>
        </p:nvSpPr>
        <p:spPr>
          <a:xfrm>
            <a:off x="1257299" y="2609442"/>
            <a:ext cx="8853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FF0000"/>
                </a:solidFill>
              </a:rPr>
              <a:t> - ist und</a:t>
            </a:r>
          </a:p>
        </p:txBody>
      </p:sp>
      <p:sp>
        <p:nvSpPr>
          <p:cNvPr id="5" name="Rechteck 4"/>
          <p:cNvSpPr/>
          <p:nvPr/>
        </p:nvSpPr>
        <p:spPr>
          <a:xfrm>
            <a:off x="1655618" y="3416361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FF0000"/>
                </a:solidFill>
              </a:rPr>
              <a:t> - bleibt </a:t>
            </a:r>
            <a:r>
              <a:rPr lang="de-DE" sz="5400" b="1" dirty="0" smtClean="0">
                <a:solidFill>
                  <a:srgbClr val="FF0000"/>
                </a:solidFill>
              </a:rPr>
              <a:t>es, </a:t>
            </a:r>
            <a:r>
              <a:rPr lang="de-DE" sz="5400" b="1" dirty="0">
                <a:solidFill>
                  <a:srgbClr val="FF0000"/>
                </a:solidFill>
              </a:rPr>
              <a:t>den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 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04947" y="4758329"/>
            <a:ext cx="11645817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de-DE" sz="5400" b="1" dirty="0">
                <a:solidFill>
                  <a:srgbClr val="FF0000"/>
                </a:solidFill>
              </a:rPr>
              <a:t>Charakter des Feriendorfes zu </a:t>
            </a:r>
            <a:r>
              <a:rPr lang="de-DE" sz="5400" b="1" dirty="0" smtClean="0">
                <a:solidFill>
                  <a:srgbClr val="FF0000"/>
                </a:solidFill>
              </a:rPr>
              <a:t>erhalten. 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343225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6283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Nach dem gültigen Bebauungsplan ist es </a:t>
            </a:r>
            <a:r>
              <a:rPr lang="de-DE" sz="60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nicht</a:t>
            </a:r>
            <a:r>
              <a:rPr lang="de-DE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de-DE" sz="54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erlaubt,</a:t>
            </a:r>
            <a:r>
              <a:rPr lang="de-DE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de-DE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ein weiteres Gebäude oder ähnliches wie </a:t>
            </a:r>
            <a:br>
              <a:rPr lang="de-DE" sz="54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de-DE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Saunen oder Gartenschuppen in den Ferienhausgebieten zu errichten</a:t>
            </a:r>
            <a:r>
              <a:rPr lang="de-DE" sz="5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414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96191" y="602673"/>
            <a:ext cx="106299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/>
              <a:t>Die Gemeinde ist </a:t>
            </a:r>
            <a:r>
              <a:rPr lang="de-DE" sz="5400" b="1" dirty="0" smtClean="0"/>
              <a:t>bereit, </a:t>
            </a:r>
            <a:r>
              <a:rPr lang="de-DE" sz="5400" b="1" dirty="0"/>
              <a:t>eine Änderung des Bebauungsplanes zu prüfen!</a:t>
            </a:r>
          </a:p>
          <a:p>
            <a:endParaRPr lang="de-DE" sz="1600" dirty="0"/>
          </a:p>
          <a:p>
            <a:r>
              <a:rPr lang="de-DE" sz="3600" b="1" dirty="0"/>
              <a:t>So ist es denkbar, dass der B-Plan so geändert wird, </a:t>
            </a:r>
            <a:r>
              <a:rPr lang="de-DE" sz="3600" b="1" dirty="0" smtClean="0"/>
              <a:t>dass </a:t>
            </a:r>
            <a:r>
              <a:rPr lang="de-DE" sz="3600" b="1" dirty="0"/>
              <a:t>ein </a:t>
            </a:r>
            <a:r>
              <a:rPr lang="de-DE" sz="3600" b="1" dirty="0">
                <a:solidFill>
                  <a:srgbClr val="FF0000"/>
                </a:solidFill>
              </a:rPr>
              <a:t>Nebengebäude bis 30qm </a:t>
            </a:r>
            <a:r>
              <a:rPr lang="de-DE" sz="3600" b="1" dirty="0"/>
              <a:t>umbauten Raum möglich ist. Allerdings ist noch zu prüfen, dass diese Änderung keine negativen Folgen auf sonstige  </a:t>
            </a:r>
            <a:r>
              <a:rPr lang="de-DE" sz="3600" b="1" dirty="0"/>
              <a:t>B</a:t>
            </a:r>
            <a:r>
              <a:rPr lang="de-DE" sz="3600" b="1" dirty="0" smtClean="0"/>
              <a:t>estandteile </a:t>
            </a:r>
            <a:r>
              <a:rPr lang="de-DE" sz="3600" b="1" dirty="0"/>
              <a:t>des B-Planes hat.</a:t>
            </a:r>
          </a:p>
        </p:txBody>
      </p:sp>
    </p:spTree>
    <p:extLst>
      <p:ext uri="{BB962C8B-B14F-4D97-AF65-F5344CB8AC3E}">
        <p14:creationId xmlns:p14="http://schemas.microsoft.com/office/powerpoint/2010/main" val="2519798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89709" y="488373"/>
            <a:ext cx="104532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FF0000"/>
                </a:solidFill>
              </a:rPr>
              <a:t>Diese Änderung könnte für alle, aber auch für einzelne Dörfer der Anlage </a:t>
            </a:r>
            <a:r>
              <a:rPr lang="de-DE" sz="5400" b="1" dirty="0" smtClean="0">
                <a:solidFill>
                  <a:srgbClr val="FF0000"/>
                </a:solidFill>
              </a:rPr>
              <a:t>erfolgen.</a:t>
            </a:r>
            <a:endParaRPr lang="de-DE" sz="5400" b="1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13163" y="3322640"/>
            <a:ext cx="9985664" cy="14157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FF0000"/>
                </a:solidFill>
              </a:rPr>
              <a:t>Kosten ca. 8-10.000,-€ + </a:t>
            </a:r>
            <a:r>
              <a:rPr lang="de-DE" sz="3200" b="1" dirty="0">
                <a:solidFill>
                  <a:srgbClr val="FF0000"/>
                </a:solidFill>
              </a:rPr>
              <a:t>erforderlicher naturschutzrechtlicher Ausgleichsmaßnahmen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66354" y="4520598"/>
            <a:ext cx="10432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rgbClr val="7030A0"/>
                </a:solidFill>
              </a:rPr>
              <a:t>Eine Beteiligung der Hauseigentümer ist erforderlich!</a:t>
            </a:r>
          </a:p>
        </p:txBody>
      </p:sp>
    </p:spTree>
    <p:extLst>
      <p:ext uri="{BB962C8B-B14F-4D97-AF65-F5344CB8AC3E}">
        <p14:creationId xmlns:p14="http://schemas.microsoft.com/office/powerpoint/2010/main" val="4127315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685800"/>
            <a:ext cx="116871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44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6418" y="353291"/>
            <a:ext cx="11357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u="sng" dirty="0"/>
              <a:t>Größere Veränderungen des Bebauungsplanes sind leider nicht </a:t>
            </a:r>
            <a:r>
              <a:rPr lang="de-DE" sz="5400" b="1" u="sng" dirty="0" smtClean="0"/>
              <a:t>möglich.</a:t>
            </a:r>
            <a:endParaRPr lang="de-DE" sz="5400" b="1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633845" y="3190009"/>
            <a:ext cx="113364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FF0000"/>
                </a:solidFill>
              </a:rPr>
              <a:t>Das Baurecht ist in Deutschland geregelt durch:</a:t>
            </a:r>
          </a:p>
          <a:p>
            <a:pPr marL="571500" indent="-571500">
              <a:buFontTx/>
              <a:buChar char="-"/>
            </a:pPr>
            <a:r>
              <a:rPr lang="de-DE" sz="4400" b="1" dirty="0">
                <a:solidFill>
                  <a:srgbClr val="FF0000"/>
                </a:solidFill>
              </a:rPr>
              <a:t>Baugesetzbuch</a:t>
            </a:r>
          </a:p>
          <a:p>
            <a:pPr marL="571500" indent="-571500">
              <a:buFontTx/>
              <a:buChar char="-"/>
            </a:pPr>
            <a:r>
              <a:rPr lang="de-DE" sz="4400" b="1" dirty="0">
                <a:solidFill>
                  <a:srgbClr val="FF0000"/>
                </a:solidFill>
              </a:rPr>
              <a:t>Baunutzungsverordnung</a:t>
            </a:r>
          </a:p>
          <a:p>
            <a:pPr marL="571500" indent="-571500">
              <a:buFontTx/>
              <a:buChar char="-"/>
            </a:pPr>
            <a:r>
              <a:rPr lang="de-DE" sz="4400" b="1" dirty="0">
                <a:solidFill>
                  <a:srgbClr val="0070C0"/>
                </a:solidFill>
              </a:rPr>
              <a:t>u</a:t>
            </a:r>
            <a:r>
              <a:rPr lang="de-DE" sz="4400" b="1" dirty="0" smtClean="0">
                <a:solidFill>
                  <a:srgbClr val="0070C0"/>
                </a:solidFill>
              </a:rPr>
              <a:t>nd </a:t>
            </a:r>
            <a:r>
              <a:rPr lang="de-DE" sz="4400" b="1" dirty="0">
                <a:solidFill>
                  <a:srgbClr val="0070C0"/>
                </a:solidFill>
              </a:rPr>
              <a:t>in Hessen durch die Hessische Bauordnung</a:t>
            </a:r>
          </a:p>
        </p:txBody>
      </p:sp>
    </p:spTree>
    <p:extLst>
      <p:ext uri="{BB962C8B-B14F-4D97-AF65-F5344CB8AC3E}">
        <p14:creationId xmlns:p14="http://schemas.microsoft.com/office/powerpoint/2010/main" val="393629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90500"/>
            <a:ext cx="117538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9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b="1" dirty="0">
                <a:latin typeface="Arial Black" panose="020B0A04020102020204" pitchFamily="34" charset="0"/>
              </a:rPr>
              <a:t>Ich danke für Ihre Aufmerksamkeit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Fragen ???</a:t>
            </a:r>
          </a:p>
        </p:txBody>
      </p:sp>
    </p:spTree>
    <p:extLst>
      <p:ext uri="{BB962C8B-B14F-4D97-AF65-F5344CB8AC3E}">
        <p14:creationId xmlns:p14="http://schemas.microsoft.com/office/powerpoint/2010/main" val="113059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615" y="-2743201"/>
            <a:ext cx="18667641" cy="116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81" y="158636"/>
            <a:ext cx="10632935" cy="66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3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133" y="469003"/>
            <a:ext cx="6748757" cy="62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42" y="257348"/>
            <a:ext cx="9135908" cy="643594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831823" y="809204"/>
            <a:ext cx="2209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Die blau gezeichneten Flächen befinden sich im Eigentum der Bhakti Ashram AG</a:t>
            </a:r>
          </a:p>
        </p:txBody>
      </p:sp>
    </p:spTree>
    <p:extLst>
      <p:ext uri="{BB962C8B-B14F-4D97-AF65-F5344CB8AC3E}">
        <p14:creationId xmlns:p14="http://schemas.microsoft.com/office/powerpoint/2010/main" val="379783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247650"/>
            <a:ext cx="88963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5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3" y="-18003"/>
            <a:ext cx="7466975" cy="65808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" name="Textfeld 2"/>
          <p:cNvSpPr txBox="1"/>
          <p:nvPr/>
        </p:nvSpPr>
        <p:spPr>
          <a:xfrm>
            <a:off x="8221508" y="2395242"/>
            <a:ext cx="3876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Wichtig!</a:t>
            </a:r>
          </a:p>
          <a:p>
            <a:r>
              <a:rPr lang="de-DE" b="1" dirty="0">
                <a:solidFill>
                  <a:srgbClr val="FF0000"/>
                </a:solidFill>
              </a:rPr>
              <a:t>Nach dem Dammbruch wurde ein neuer </a:t>
            </a:r>
            <a:r>
              <a:rPr lang="de-DE" b="1" dirty="0" smtClean="0">
                <a:solidFill>
                  <a:srgbClr val="FF0000"/>
                </a:solidFill>
              </a:rPr>
              <a:t>Damm, </a:t>
            </a:r>
            <a:r>
              <a:rPr lang="de-DE" b="1" dirty="0">
                <a:solidFill>
                  <a:srgbClr val="FF0000"/>
                </a:solidFill>
              </a:rPr>
              <a:t>der wesentlich sicherer und technisch besser </a:t>
            </a:r>
            <a:r>
              <a:rPr lang="de-DE" b="1" dirty="0" smtClean="0">
                <a:solidFill>
                  <a:srgbClr val="FF0000"/>
                </a:solidFill>
              </a:rPr>
              <a:t>ist, </a:t>
            </a:r>
            <a:r>
              <a:rPr lang="de-DE" b="1" dirty="0">
                <a:solidFill>
                  <a:srgbClr val="FF0000"/>
                </a:solidFill>
              </a:rPr>
              <a:t>errichtet. Die bisherigen  Überprüfungen zeigen, dass der Damm nun sicher steht.</a:t>
            </a:r>
          </a:p>
        </p:txBody>
      </p:sp>
      <p:sp>
        <p:nvSpPr>
          <p:cNvPr id="5" name="Rechteck 4"/>
          <p:cNvSpPr/>
          <p:nvPr/>
        </p:nvSpPr>
        <p:spPr>
          <a:xfrm>
            <a:off x="5170811" y="1521303"/>
            <a:ext cx="45719" cy="45719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98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74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Breitbild</PresentationFormat>
  <Paragraphs>60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Office</vt:lpstr>
      <vt:lpstr>Seepark Kirchheim 17.09.2021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2020 Verkauf der Anlage an Bhakti Ashram AG</vt:lpstr>
      <vt:lpstr>PowerPoint-Präsentation</vt:lpstr>
      <vt:lpstr>PowerPoint-Präsentation</vt:lpstr>
      <vt:lpstr>Mit der Bhakti Ashram AG konnte inzwischen ein sehr moderater Pachtvertrag für das Spielplatzgelände abgeschlossen werden. </vt:lpstr>
      <vt:lpstr>PowerPoint-Präsentation</vt:lpstr>
      <vt:lpstr>PowerPoint-Präsentation</vt:lpstr>
      <vt:lpstr>PowerPoint-Präsentation</vt:lpstr>
      <vt:lpstr>Wichtig für Dorf 1 bis Dorf 4</vt:lpstr>
      <vt:lpstr>Ziel der Gemeinde</vt:lpstr>
      <vt:lpstr>Nach dem gültigen Bebauungsplan ist es nicht erlaubt, ein weiteres Gebäude oder ähnliches wie  Saunen oder Gartenschuppen in den Ferienhausgebieten zu errichten.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Ich danke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Seepark Kirchheim 17.09.2021</dc:title>
  <dc:creator>Koch, Manfred</dc:creator>
  <cp:lastModifiedBy>Dehnhard, Birgit</cp:lastModifiedBy>
  <cp:revision>36</cp:revision>
  <dcterms:created xsi:type="dcterms:W3CDTF">2021-09-13T19:51:55Z</dcterms:created>
  <dcterms:modified xsi:type="dcterms:W3CDTF">2021-09-26T17:50:16Z</dcterms:modified>
</cp:coreProperties>
</file>